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23"/>
  </p:notesMasterIdLst>
  <p:sldIdLst>
    <p:sldId id="456" r:id="rId6"/>
    <p:sldId id="265" r:id="rId7"/>
    <p:sldId id="480" r:id="rId8"/>
    <p:sldId id="316" r:id="rId9"/>
    <p:sldId id="481" r:id="rId10"/>
    <p:sldId id="357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1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6600"/>
    <a:srgbClr val="FFFFCC"/>
    <a:srgbClr val="C2FDA1"/>
    <a:srgbClr val="99CCFF"/>
    <a:srgbClr val="0099FF"/>
    <a:srgbClr val="CC0000"/>
    <a:srgbClr val="0099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0556"/>
  </p:normalViewPr>
  <p:slideViewPr>
    <p:cSldViewPr showGuides="1">
      <p:cViewPr>
        <p:scale>
          <a:sx n="69" d="100"/>
          <a:sy n="69" d="100"/>
        </p:scale>
        <p:origin x="-680" y="-40"/>
      </p:cViewPr>
      <p:guideLst>
        <p:guide orient="horz" pos="201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319" cy="7631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r>
            <a:rPr lang="vi-VN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Gạch dưới STP của hàng quy tròn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STP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thì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endParaRPr lang="en-US" sz="3200" b="1" dirty="0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/>
      <dgm:t>
        <a:bodyPr/>
        <a:lstStyle/>
        <a:p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Nhìn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sang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ngay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vi-VN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thì tăng số gạch dưới lên 1 đơn vị</a:t>
          </a:r>
        </a:p>
        <a:p>
          <a:r>
            <a:rPr lang="vi-VN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&lt; 5 thì giữ nguyên chữ số gạch dưới</a:t>
          </a:r>
          <a:endParaRPr lang="en-US" sz="28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tất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5"/>
      <dgm:spPr>
        <a:solidFill>
          <a:srgbClr val="FF0000"/>
        </a:solidFill>
      </dgm:spPr>
    </dgm:pt>
    <dgm:pt modelId="{80B372F1-8EF3-4532-ACC6-E65E1D63ACA2}" type="pres">
      <dgm:prSet presAssocID="{E4D23657-D1E8-4B22-974B-8DC90813F51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5"/>
      <dgm:spPr>
        <a:solidFill>
          <a:schemeClr val="accent3">
            <a:lumMod val="75000"/>
          </a:schemeClr>
        </a:solidFill>
      </dgm:spPr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5"/>
      <dgm:spPr>
        <a:solidFill>
          <a:schemeClr val="accent3"/>
        </a:solidFill>
      </dgm:spPr>
    </dgm:pt>
    <dgm:pt modelId="{18F7A15A-3ED1-4A32-B700-36B8D6BBE441}" type="pres">
      <dgm:prSet presAssocID="{EF034794-D109-40B6-8FA2-8971C3123AB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5"/>
      <dgm:spPr>
        <a:solidFill>
          <a:srgbClr val="92D050"/>
        </a:solidFill>
      </dgm:spPr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5"/>
      <dgm:spPr>
        <a:solidFill>
          <a:schemeClr val="accent1">
            <a:lumMod val="75000"/>
          </a:schemeClr>
        </a:solidFill>
      </dgm:spPr>
    </dgm:pt>
    <dgm:pt modelId="{F0124EB5-2136-46F3-B2F4-41A5196C24A0}" type="pres">
      <dgm:prSet presAssocID="{15E11DBD-E9B5-4BCF-A56C-7AAE26CE30D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/>
      <dgm:t>
        <a:bodyPr/>
        <a:lstStyle/>
        <a:p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endParaRPr lang="en-US" sz="3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endParaRPr lang="en-US" sz="3200" b="1" dirty="0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5"/>
      <dgm:spPr>
        <a:solidFill>
          <a:srgbClr val="FF0000"/>
        </a:solidFill>
      </dgm:spPr>
    </dgm:pt>
    <dgm:pt modelId="{80B372F1-8EF3-4532-ACC6-E65E1D63ACA2}" type="pres">
      <dgm:prSet presAssocID="{E4D23657-D1E8-4B22-974B-8DC90813F51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5"/>
      <dgm:spPr>
        <a:solidFill>
          <a:schemeClr val="accent3">
            <a:lumMod val="75000"/>
          </a:schemeClr>
        </a:solidFill>
      </dgm:spPr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5"/>
      <dgm:spPr>
        <a:solidFill>
          <a:schemeClr val="accent3"/>
        </a:solidFill>
      </dgm:spPr>
    </dgm:pt>
    <dgm:pt modelId="{18F7A15A-3ED1-4A32-B700-36B8D6BBE441}" type="pres">
      <dgm:prSet presAssocID="{EF034794-D109-40B6-8FA2-8971C3123AB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5"/>
      <dgm:spPr>
        <a:solidFill>
          <a:srgbClr val="92D050"/>
        </a:solidFill>
      </dgm:spPr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5"/>
      <dgm:spPr>
        <a:solidFill>
          <a:schemeClr val="accent1">
            <a:lumMod val="75000"/>
          </a:schemeClr>
        </a:solidFill>
      </dgm:spPr>
    </dgm:pt>
    <dgm:pt modelId="{F0124EB5-2136-46F3-B2F4-41A5196C24A0}" type="pres">
      <dgm:prSet presAssocID="{15E11DBD-E9B5-4BCF-A56C-7AAE26CE30D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/>
      <dgm:t>
        <a:bodyPr/>
        <a:lstStyle/>
        <a:p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endParaRPr lang="en-US" sz="3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endParaRPr lang="en-US" sz="3200" b="1" dirty="0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5"/>
      <dgm:spPr>
        <a:solidFill>
          <a:srgbClr val="FF0000"/>
        </a:solidFill>
      </dgm:spPr>
    </dgm:pt>
    <dgm:pt modelId="{80B372F1-8EF3-4532-ACC6-E65E1D63ACA2}" type="pres">
      <dgm:prSet presAssocID="{E4D23657-D1E8-4B22-974B-8DC90813F51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5"/>
      <dgm:spPr>
        <a:solidFill>
          <a:schemeClr val="accent3">
            <a:lumMod val="75000"/>
          </a:schemeClr>
        </a:solidFill>
      </dgm:spPr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5" custLinFactNeighborY="0"/>
      <dgm:spPr>
        <a:solidFill>
          <a:schemeClr val="accent3"/>
        </a:solidFill>
      </dgm:spPr>
    </dgm:pt>
    <dgm:pt modelId="{18F7A15A-3ED1-4A32-B700-36B8D6BBE441}" type="pres">
      <dgm:prSet presAssocID="{EF034794-D109-40B6-8FA2-8971C3123AB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5"/>
      <dgm:spPr>
        <a:solidFill>
          <a:srgbClr val="92D050"/>
        </a:solidFill>
      </dgm:spPr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5"/>
      <dgm:spPr>
        <a:solidFill>
          <a:schemeClr val="accent1">
            <a:lumMod val="75000"/>
          </a:schemeClr>
        </a:solidFill>
      </dgm:spPr>
    </dgm:pt>
    <dgm:pt modelId="{F0124EB5-2136-46F3-B2F4-41A5196C24A0}" type="pres">
      <dgm:prSet presAssocID="{15E11DBD-E9B5-4BCF-A56C-7AAE26CE30D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1167106" y="999079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879336" y="185617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Gạch dưới STP của hàng quy tròn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STP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thì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endParaRPr lang="en-US" sz="3200" b="1" kern="1200" dirty="0"/>
        </a:p>
      </dsp:txBody>
      <dsp:txXfrm>
        <a:off x="879336" y="1856177"/>
        <a:ext cx="2589803" cy="2270114"/>
      </dsp:txXfrm>
    </dsp:sp>
    <dsp:sp modelId="{B746139E-4627-4CCC-9299-5653D77ED24D}">
      <dsp:nvSpPr>
        <dsp:cNvPr id="0" name=""/>
        <dsp:cNvSpPr/>
      </dsp:nvSpPr>
      <dsp:spPr>
        <a:xfrm>
          <a:off x="2980497" y="787888"/>
          <a:ext cx="488642" cy="488642"/>
        </a:xfrm>
        <a:prstGeom prst="triangle">
          <a:avLst>
            <a:gd name="adj" fmla="val 10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4337531" y="214554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4049761" y="1071652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Nhìn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sang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ngay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vi-VN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thì tăng số gạch dưới lên 1 đơn vị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&lt; 5 thì giữ nguyên chữ số gạch dưới</a:t>
          </a:r>
          <a:endParaRPr lang="en-US" sz="28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9761" y="1071652"/>
        <a:ext cx="2589803" cy="2270114"/>
      </dsp:txXfrm>
    </dsp:sp>
    <dsp:sp modelId="{F6F2BEFC-1674-4E8D-98FF-DE4432BB887C}">
      <dsp:nvSpPr>
        <dsp:cNvPr id="0" name=""/>
        <dsp:cNvSpPr/>
      </dsp:nvSpPr>
      <dsp:spPr>
        <a:xfrm>
          <a:off x="6150922" y="3363"/>
          <a:ext cx="488642" cy="488642"/>
        </a:xfrm>
        <a:prstGeom prst="triangle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7507957" y="-569970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7220186" y="28712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tất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7220186" y="287127"/>
        <a:ext cx="2589803" cy="2270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1167106" y="999079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879336" y="185617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/>
        </a:p>
      </dsp:txBody>
      <dsp:txXfrm>
        <a:off x="879336" y="1856177"/>
        <a:ext cx="2589803" cy="2270114"/>
      </dsp:txXfrm>
    </dsp:sp>
    <dsp:sp modelId="{B746139E-4627-4CCC-9299-5653D77ED24D}">
      <dsp:nvSpPr>
        <dsp:cNvPr id="0" name=""/>
        <dsp:cNvSpPr/>
      </dsp:nvSpPr>
      <dsp:spPr>
        <a:xfrm>
          <a:off x="2980497" y="787888"/>
          <a:ext cx="488642" cy="488642"/>
        </a:xfrm>
        <a:prstGeom prst="triangle">
          <a:avLst>
            <a:gd name="adj" fmla="val 10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4337531" y="214554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4049761" y="1071652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9761" y="1071652"/>
        <a:ext cx="2589803" cy="2270114"/>
      </dsp:txXfrm>
    </dsp:sp>
    <dsp:sp modelId="{F6F2BEFC-1674-4E8D-98FF-DE4432BB887C}">
      <dsp:nvSpPr>
        <dsp:cNvPr id="0" name=""/>
        <dsp:cNvSpPr/>
      </dsp:nvSpPr>
      <dsp:spPr>
        <a:xfrm>
          <a:off x="6150922" y="3363"/>
          <a:ext cx="488642" cy="488642"/>
        </a:xfrm>
        <a:prstGeom prst="triangle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7507957" y="-569970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7220186" y="28712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0186" y="287127"/>
        <a:ext cx="2589803" cy="2270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1167106" y="999079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879336" y="185617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/>
        </a:p>
      </dsp:txBody>
      <dsp:txXfrm>
        <a:off x="879336" y="1856177"/>
        <a:ext cx="2589803" cy="2270114"/>
      </dsp:txXfrm>
    </dsp:sp>
    <dsp:sp modelId="{B746139E-4627-4CCC-9299-5653D77ED24D}">
      <dsp:nvSpPr>
        <dsp:cNvPr id="0" name=""/>
        <dsp:cNvSpPr/>
      </dsp:nvSpPr>
      <dsp:spPr>
        <a:xfrm>
          <a:off x="2980497" y="787888"/>
          <a:ext cx="488642" cy="488642"/>
        </a:xfrm>
        <a:prstGeom prst="triangle">
          <a:avLst>
            <a:gd name="adj" fmla="val 10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4337531" y="214554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4049761" y="1071652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9761" y="1071652"/>
        <a:ext cx="2589803" cy="2270114"/>
      </dsp:txXfrm>
    </dsp:sp>
    <dsp:sp modelId="{F6F2BEFC-1674-4E8D-98FF-DE4432BB887C}">
      <dsp:nvSpPr>
        <dsp:cNvPr id="0" name=""/>
        <dsp:cNvSpPr/>
      </dsp:nvSpPr>
      <dsp:spPr>
        <a:xfrm>
          <a:off x="6150922" y="3363"/>
          <a:ext cx="488642" cy="488642"/>
        </a:xfrm>
        <a:prstGeom prst="triangle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7507957" y="-569970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7220186" y="28712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0186" y="287127"/>
        <a:ext cx="2589803" cy="2270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61C737-8407-42DE-9095-292E01A95A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8485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2F2A2-727E-4A12-AD7A-324D6A53385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B32A-B434-43E9-B979-0D77EA2F8A88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79AF-804A-427F-A1AE-0742FD0136DE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799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14834-2461-44E6-96B1-7B3F2D48BE13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B8C15-72E5-48C1-A582-8D2C137FE6C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47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CE75-6B6B-4376-9C4E-76EC754BCD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806F5-2EC3-4597-8B72-41ED2D52785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088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FF18-A694-4954-A9AE-742B533DCCE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D9F61-ABB5-42FA-95C1-F3AEAEEABD87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113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1F771-1176-436C-A77A-2834FC06EECE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C005-3DBA-4BC8-A1EF-9A29D4FFE7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386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3EF9F-E392-4044-99C9-CEDD9E9C91D5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88B-0D8F-4970-8EDE-97FA9842E3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4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0455E-22B1-4886-9273-1EC7277A660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B9A5-BEC7-4D6A-AE97-F74B230E7B80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576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9F53D-0C45-4781-B141-8C87693330BA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EA69F-A8BD-4FFD-ABA0-4632ACD8ADB6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551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B9D5-51CF-41AD-9294-B3F1D5E1DD04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62CB3-840E-4A82-93CF-BD12FDCDF7A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998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A1DAA-4E75-4B83-B9E5-7371FA2A4AB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3FF3E-2DA3-402A-BEBC-C2A5B817537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082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A91F-2C4F-4202-965A-19391F5ECAE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24E9F-67CD-4FF3-9214-BCDD48E36F98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833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B32A-B434-43E9-B979-0D77EA2F8A88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79AF-804A-427F-A1AE-0742FD0136DE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584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14834-2461-44E6-96B1-7B3F2D48BE13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B8C15-72E5-48C1-A582-8D2C137FE6C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569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CE75-6B6B-4376-9C4E-76EC754BCD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806F5-2EC3-4597-8B72-41ED2D52785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489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FF18-A694-4954-A9AE-742B533DCCE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D9F61-ABB5-42FA-95C1-F3AEAEEABD87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084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1F771-1176-436C-A77A-2834FC06EECE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C005-3DBA-4BC8-A1EF-9A29D4FFE7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34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3EF9F-E392-4044-99C9-CEDD9E9C91D5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88B-0D8F-4970-8EDE-97FA9842E3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423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0455E-22B1-4886-9273-1EC7277A660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B9A5-BEC7-4D6A-AE97-F74B230E7B80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9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9F53D-0C45-4781-B141-8C87693330BA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EA69F-A8BD-4FFD-ABA0-4632ACD8ADB6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482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B9D5-51CF-41AD-9294-B3F1D5E1DD04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62CB3-840E-4A82-93CF-BD12FDCDF7A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184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A1DAA-4E75-4B83-B9E5-7371FA2A4AB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3FF3E-2DA3-402A-BEBC-C2A5B817537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891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A91F-2C4F-4202-965A-19391F5ECAE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24E9F-67CD-4FF3-9214-BCDD48E36F98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231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B32A-B434-43E9-B979-0D77EA2F8A88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79AF-804A-427F-A1AE-0742FD0136DE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4416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14834-2461-44E6-96B1-7B3F2D48BE13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B8C15-72E5-48C1-A582-8D2C137FE6C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171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CE75-6B6B-4376-9C4E-76EC754BCD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806F5-2EC3-4597-8B72-41ED2D52785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28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FF18-A694-4954-A9AE-742B533DCCE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D9F61-ABB5-42FA-95C1-F3AEAEEABD87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04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1F771-1176-436C-A77A-2834FC06EECE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C005-3DBA-4BC8-A1EF-9A29D4FFE7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5330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3EF9F-E392-4044-99C9-CEDD9E9C91D5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88B-0D8F-4970-8EDE-97FA9842E3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211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0455E-22B1-4886-9273-1EC7277A660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B9A5-BEC7-4D6A-AE97-F74B230E7B80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777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9F53D-0C45-4781-B141-8C87693330BA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EA69F-A8BD-4FFD-ABA0-4632ACD8ADB6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034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B9D5-51CF-41AD-9294-B3F1D5E1DD04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62CB3-840E-4A82-93CF-BD12FDCDF7A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27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A1DAA-4E75-4B83-B9E5-7371FA2A4AB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3FF3E-2DA3-402A-BEBC-C2A5B817537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403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A91F-2C4F-4202-965A-19391F5ECAE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24E9F-67CD-4FF3-9214-BCDD48E36F98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1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D11B-DE35-4D51-8650-4DC6F2F3C8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3FB94-BC9A-4CB8-B7BD-76302D5F8DD3}" type="slidenum">
              <a:rPr kumimoji="0" lang="en-US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50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D11B-DE35-4D51-8650-4DC6F2F3C8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3FB94-BC9A-4CB8-B7BD-76302D5F8DD3}" type="slidenum">
              <a:rPr kumimoji="0" lang="en-US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67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D11B-DE35-4D51-8650-4DC6F2F3C8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3FB94-BC9A-4CB8-B7BD-76302D5F8DD3}" type="slidenum">
              <a:rPr kumimoji="0" lang="en-US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4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30.wmf"/><Relationship Id="rId3" Type="http://schemas.openxmlformats.org/officeDocument/2006/relationships/image" Target="../media/image26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23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3.xml"/><Relationship Id="rId11" Type="http://schemas.openxmlformats.org/officeDocument/2006/relationships/oleObject" Target="../embeddings/oleObject14.bin"/><Relationship Id="rId5" Type="http://schemas.openxmlformats.org/officeDocument/2006/relationships/diagramLayout" Target="../diagrams/layout3.xml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18.bin"/><Relationship Id="rId4" Type="http://schemas.openxmlformats.org/officeDocument/2006/relationships/diagramData" Target="../diagrams/data3.xml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6.wmf"/><Relationship Id="rId3" Type="http://schemas.openxmlformats.org/officeDocument/2006/relationships/image" Target="../media/image37.pn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2.png"/><Relationship Id="rId4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6.jpe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4.wmf"/><Relationship Id="rId3" Type="http://schemas.openxmlformats.org/officeDocument/2006/relationships/image" Target="../media/image26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2.xml"/><Relationship Id="rId11" Type="http://schemas.openxmlformats.org/officeDocument/2006/relationships/oleObject" Target="../embeddings/oleObject8.bin"/><Relationship Id="rId5" Type="http://schemas.openxmlformats.org/officeDocument/2006/relationships/diagramLayout" Target="../diagrams/layout2.xml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2.bin"/><Relationship Id="rId4" Type="http://schemas.openxmlformats.org/officeDocument/2006/relationships/diagramData" Target="../diagrams/data2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2" descr="SZ169"/>
          <p:cNvPicPr>
            <a:picLocks noChangeAspect="1"/>
          </p:cNvPicPr>
          <p:nvPr/>
        </p:nvPicPr>
        <p:blipFill>
          <a:blip r:embed="rId2"/>
          <a:srcRect l="10156" t="2061" r="8594" b="5154"/>
          <a:stretch>
            <a:fillRect/>
          </a:stretch>
        </p:blipFill>
        <p:spPr>
          <a:xfrm>
            <a:off x="0" y="-5080"/>
            <a:ext cx="12197080" cy="6857365"/>
          </a:xfrm>
          <a:prstGeom prst="rect">
            <a:avLst/>
          </a:prstGeom>
          <a:solidFill>
            <a:srgbClr val="FF0066"/>
          </a:solidFill>
          <a:ln w="9525">
            <a:noFill/>
          </a:ln>
        </p:spPr>
      </p:pic>
      <p:sp>
        <p:nvSpPr>
          <p:cNvPr id="113670" name="WordArt 7"/>
          <p:cNvSpPr>
            <a:spLocks noTextEdit="1"/>
          </p:cNvSpPr>
          <p:nvPr/>
        </p:nvSpPr>
        <p:spPr>
          <a:xfrm>
            <a:off x="3195955" y="2131695"/>
            <a:ext cx="7401560" cy="134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 b="1">
                <a:ln w="12700" cap="flat" cmpd="sng">
                  <a:solidFill>
                    <a:srgbClr val="F60AD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.VnAristote" panose="020B7200000000000000" charset="0"/>
                <a:cs typeface="Times New Roman" panose="02020603050405020304" pitchFamily="18" charset="0"/>
              </a:rPr>
              <a:t> CHÀO MỪNG CÁC EM </a:t>
            </a:r>
          </a:p>
          <a:p>
            <a:pPr algn="ctr"/>
            <a:r>
              <a:rPr lang="en-US" sz="2800" b="1">
                <a:ln w="12700" cap="flat" cmpd="sng">
                  <a:solidFill>
                    <a:srgbClr val="F60AD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.VnAristote" panose="020B7200000000000000" charset="0"/>
                <a:cs typeface="Times New Roman" panose="02020603050405020304" pitchFamily="18" charset="0"/>
              </a:rPr>
              <a:t>ĐẾN VỚI TIẾT HỌC HÔM NAY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34394" y="312627"/>
            <a:ext cx="8142287" cy="12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150813" y="1546225"/>
            <a:ext cx="1785937" cy="1231900"/>
            <a:chOff x="2907315" y="1527749"/>
            <a:chExt cx="1605616" cy="1003510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4"/>
            <p:cNvSpPr txBox="1"/>
            <p:nvPr/>
          </p:nvSpPr>
          <p:spPr>
            <a:xfrm>
              <a:off x="2937286" y="1557493"/>
              <a:ext cx="1545674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Ví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4581" name="Graphic 12" descr="Group brainstor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92075"/>
            <a:ext cx="20129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14" descr="Step Up Process diagram showing 5 steps ascending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826324"/>
              </p:ext>
            </p:extLst>
          </p:nvPr>
        </p:nvGraphicFramePr>
        <p:xfrm>
          <a:off x="1669852" y="2653853"/>
          <a:ext cx="10404764" cy="412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14613" y="4627563"/>
            <a:ext cx="18843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noProof="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9,99499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3100" y="3776663"/>
            <a:ext cx="2479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5,(12)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E9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24925" y="3023978"/>
            <a:ext cx="18843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67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1,22(5)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98455" y="3730525"/>
            <a:ext cx="1368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altLang="vi-V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9,99499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152517"/>
              </p:ext>
            </p:extLst>
          </p:nvPr>
        </p:nvGraphicFramePr>
        <p:xfrm>
          <a:off x="3245646" y="3750662"/>
          <a:ext cx="1043780" cy="460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6" name="Equation" r:id="rId9" imgW="431640" imgH="190440" progId="Equation.DSMT4">
                  <p:embed/>
                </p:oleObj>
              </mc:Choice>
              <mc:Fallback>
                <p:oleObj name="Equation" r:id="rId9" imgW="431640" imgH="1904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646" y="3750662"/>
                        <a:ext cx="1043780" cy="460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411459"/>
              </p:ext>
            </p:extLst>
          </p:nvPr>
        </p:nvGraphicFramePr>
        <p:xfrm>
          <a:off x="6491288" y="2998788"/>
          <a:ext cx="13716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7" name="Equation" r:id="rId11" imgW="545760" imgH="190440" progId="Equation.DSMT4">
                  <p:embed/>
                </p:oleObj>
              </mc:Choice>
              <mc:Fallback>
                <p:oleObj name="Equation" r:id="rId11" imgW="545760" imgH="1904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2998788"/>
                        <a:ext cx="13716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410689" y="2127826"/>
            <a:ext cx="1730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67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1,22(5)</a:t>
            </a:r>
            <a:endParaRPr kumimoji="0" lang="en-US" altLang="vi-VN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cs typeface="+mn-cs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923671"/>
              </p:ext>
            </p:extLst>
          </p:nvPr>
        </p:nvGraphicFramePr>
        <p:xfrm>
          <a:off x="9898063" y="2168525"/>
          <a:ext cx="12652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8" name="Equation" r:id="rId13" imgW="533160" imgH="190440" progId="Equation.DSMT4">
                  <p:embed/>
                </p:oleObj>
              </mc:Choice>
              <mc:Fallback>
                <p:oleObj name="Equation" r:id="rId13" imgW="533160" imgH="1904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8063" y="2168525"/>
                        <a:ext cx="126523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697291"/>
              </p:ext>
            </p:extLst>
          </p:nvPr>
        </p:nvGraphicFramePr>
        <p:xfrm>
          <a:off x="5790724" y="2733675"/>
          <a:ext cx="3333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9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0724" y="2733675"/>
                        <a:ext cx="333375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409129" y="2677518"/>
            <a:ext cx="6254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44802"/>
              </p:ext>
            </p:extLst>
          </p:nvPr>
        </p:nvGraphicFramePr>
        <p:xfrm>
          <a:off x="8893292" y="1962150"/>
          <a:ext cx="33178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0" name="Equation" r:id="rId17" imgW="253800" imgH="190440" progId="Equation.DSMT4">
                  <p:embed/>
                </p:oleObj>
              </mc:Choice>
              <mc:Fallback>
                <p:oleObj name="Equation" r:id="rId17" imgW="253800" imgH="19044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3292" y="1962150"/>
                        <a:ext cx="331787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588655"/>
              </p:ext>
            </p:extLst>
          </p:nvPr>
        </p:nvGraphicFramePr>
        <p:xfrm>
          <a:off x="1898455" y="3484563"/>
          <a:ext cx="617538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1" name="Equation" r:id="rId19" imgW="469800" imgH="190440" progId="Equation.DSMT4">
                  <p:embed/>
                </p:oleObj>
              </mc:Choice>
              <mc:Fallback>
                <p:oleObj name="Equation" r:id="rId19" imgW="469800" imgH="19044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455" y="3484563"/>
                        <a:ext cx="617538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80541" y="2955287"/>
            <a:ext cx="1508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en-US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5,(12)</a:t>
            </a:r>
            <a:endParaRPr kumimoji="0" lang="en-US" altLang="vi-VN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5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6" grpId="0"/>
      <p:bldP spid="30" grpId="0"/>
      <p:bldP spid="31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27412" y="1139430"/>
            <a:ext cx="9158280" cy="12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hữu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vi-VN" sz="36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itle 6"/>
          <p:cNvSpPr txBox="1">
            <a:spLocks noChangeArrowheads="1"/>
          </p:cNvSpPr>
          <p:nvPr/>
        </p:nvSpPr>
        <p:spPr bwMode="auto">
          <a:xfrm>
            <a:off x="448394" y="2436853"/>
            <a:ext cx="1450061" cy="76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sp>
        <p:nvSpPr>
          <p:cNvPr id="36" name="Title 6"/>
          <p:cNvSpPr txBox="1">
            <a:spLocks noChangeArrowheads="1"/>
          </p:cNvSpPr>
          <p:nvPr/>
        </p:nvSpPr>
        <p:spPr bwMode="auto">
          <a:xfrm>
            <a:off x="2387307" y="2589491"/>
            <a:ext cx="8898385" cy="228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>
              <a:lnSpc>
                <a:spcPct val="90000"/>
              </a:lnSpc>
            </a:pPr>
            <a:r>
              <a:rPr lang="vi-VN" alt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phải viết một số dưới dạng thập phân trước khi làm tròn.</a:t>
            </a:r>
          </a:p>
          <a:p>
            <a:pPr lvl="0" eaLnBrk="1" hangingPunct="1">
              <a:lnSpc>
                <a:spcPct val="90000"/>
              </a:lnSpc>
            </a:pPr>
            <a:r>
              <a:rPr lang="vi-VN" alt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làm tròn số thập phân ta không quan tâm đến dấu của nó.</a:t>
            </a:r>
          </a:p>
        </p:txBody>
      </p:sp>
    </p:spTree>
    <p:extLst>
      <p:ext uri="{BB962C8B-B14F-4D97-AF65-F5344CB8AC3E}">
        <p14:creationId xmlns:p14="http://schemas.microsoft.com/office/powerpoint/2010/main" val="37396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34394" y="376240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2" y="157163"/>
            <a:ext cx="1970011" cy="829629"/>
            <a:chOff x="2513862" y="44721"/>
            <a:chExt cx="1968771" cy="82979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2" y="44721"/>
              <a:ext cx="1968771" cy="8297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779740" cy="793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88781" y="1235044"/>
                <a:ext cx="87876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250</m:t>
                          </m:r>
                        </m:num>
                        <m:den>
                          <m:r>
                            <a:rPr lang="vi-VN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781" y="1235044"/>
                <a:ext cx="878766" cy="79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3387773" y="1440955"/>
            <a:ext cx="1334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tx2"/>
                </a:solidFill>
              </a:rPr>
              <a:t>=</a:t>
            </a:r>
            <a:r>
              <a:rPr lang="vi-V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,(3)</a:t>
            </a:r>
            <a:endParaRPr lang="vi-VN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998290"/>
              </p:ext>
            </p:extLst>
          </p:nvPr>
        </p:nvGraphicFramePr>
        <p:xfrm>
          <a:off x="4722258" y="1360355"/>
          <a:ext cx="933209" cy="543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2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2258" y="1360355"/>
                        <a:ext cx="933209" cy="543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tle 6"/>
          <p:cNvSpPr txBox="1">
            <a:spLocks noChangeArrowheads="1"/>
          </p:cNvSpPr>
          <p:nvPr/>
        </p:nvSpPr>
        <p:spPr bwMode="auto">
          <a:xfrm>
            <a:off x="1058946" y="2074747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97547"/>
              </p:ext>
            </p:extLst>
          </p:nvPr>
        </p:nvGraphicFramePr>
        <p:xfrm>
          <a:off x="829989" y="3138163"/>
          <a:ext cx="1068465" cy="51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3" name="Equation" r:id="rId6" imgW="469800" imgH="228600" progId="Equation.DSMT4">
                  <p:embed/>
                </p:oleObj>
              </mc:Choice>
              <mc:Fallback>
                <p:oleObj name="Equation" r:id="rId6" imgW="469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9989" y="3138163"/>
                        <a:ext cx="1068465" cy="51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1974773" y="3160660"/>
            <a:ext cx="2747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tx2"/>
                </a:solidFill>
              </a:rPr>
              <a:t>=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1,60696126...</a:t>
            </a:r>
            <a:endParaRPr lang="vi-VN" sz="2800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416883"/>
              </p:ext>
            </p:extLst>
          </p:nvPr>
        </p:nvGraphicFramePr>
        <p:xfrm>
          <a:off x="4523649" y="3138163"/>
          <a:ext cx="1190756" cy="51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4" name="Equation" r:id="rId8" imgW="406080" imgH="177480" progId="Equation.DSMT4">
                  <p:embed/>
                </p:oleObj>
              </mc:Choice>
              <mc:Fallback>
                <p:oleObj name="Equation" r:id="rId8" imgW="40608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3649" y="3138163"/>
                        <a:ext cx="1190756" cy="51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itle 6"/>
          <p:cNvSpPr txBox="1">
            <a:spLocks noChangeArrowheads="1"/>
          </p:cNvSpPr>
          <p:nvPr/>
        </p:nvSpPr>
        <p:spPr bwMode="auto">
          <a:xfrm>
            <a:off x="1024089" y="3770522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95557"/>
              </p:ext>
            </p:extLst>
          </p:nvPr>
        </p:nvGraphicFramePr>
        <p:xfrm>
          <a:off x="2355849" y="4903787"/>
          <a:ext cx="562509" cy="56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5"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55849" y="4903787"/>
                        <a:ext cx="562509" cy="562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2873278" y="4954787"/>
            <a:ext cx="2747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tx2"/>
                </a:solidFill>
              </a:rPr>
              <a:t>=</a:t>
            </a:r>
            <a:r>
              <a:rPr lang="vi-V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3,14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592653...</a:t>
            </a:r>
            <a:endParaRPr lang="vi-VN" sz="2800" dirty="0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926956"/>
              </p:ext>
            </p:extLst>
          </p:nvPr>
        </p:nvGraphicFramePr>
        <p:xfrm>
          <a:off x="5256491" y="4929538"/>
          <a:ext cx="1457047" cy="59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6" name="Equation" r:id="rId12" imgW="495000" imgH="203040" progId="Equation.DSMT4">
                  <p:embed/>
                </p:oleObj>
              </mc:Choice>
              <mc:Fallback>
                <p:oleObj name="Equation" r:id="rId12" imgW="495000" imgH="20304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56491" y="4929538"/>
                        <a:ext cx="1457047" cy="59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61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2" grpId="0"/>
      <p:bldP spid="34" grpId="0"/>
      <p:bldP spid="41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380215" y="376240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6"/>
          <p:cNvSpPr txBox="1">
            <a:spLocks noChangeArrowheads="1"/>
          </p:cNvSpPr>
          <p:nvPr/>
        </p:nvSpPr>
        <p:spPr bwMode="auto">
          <a:xfrm>
            <a:off x="770658" y="1473201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vi-VN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Làm tròn đến hàng trăm</a:t>
            </a:r>
            <a:r>
              <a:rPr lang="vi-VN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và </a:t>
            </a:r>
            <a:endParaRPr lang="vi-VN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493747"/>
              </p:ext>
            </p:extLst>
          </p:nvPr>
        </p:nvGraphicFramePr>
        <p:xfrm>
          <a:off x="4493301" y="1548988"/>
          <a:ext cx="1146584" cy="47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9" name="Equation" r:id="rId3" imgW="431640" imgH="177480" progId="Equation.DSMT4">
                  <p:embed/>
                </p:oleObj>
              </mc:Choice>
              <mc:Fallback>
                <p:oleObj name="Equation" r:id="rId3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3301" y="1548988"/>
                        <a:ext cx="1146584" cy="47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346495"/>
              </p:ext>
            </p:extLst>
          </p:nvPr>
        </p:nvGraphicFramePr>
        <p:xfrm>
          <a:off x="6096000" y="1481380"/>
          <a:ext cx="1464693" cy="56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0" name="Equation" r:id="rId5" imgW="558720" imgH="215640" progId="Equation.DSMT4">
                  <p:embed/>
                </p:oleObj>
              </mc:Choice>
              <mc:Fallback>
                <p:oleObj name="Equation" r:id="rId5" imgW="558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1481380"/>
                        <a:ext cx="1464693" cy="565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6"/>
          <p:cNvSpPr txBox="1">
            <a:spLocks noChangeArrowheads="1"/>
          </p:cNvSpPr>
          <p:nvPr/>
        </p:nvSpPr>
        <p:spPr bwMode="auto">
          <a:xfrm>
            <a:off x="777676" y="2055463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vi-VN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trăm</a:t>
            </a:r>
            <a:r>
              <a:rPr lang="vi-VN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và 6,(234)  </a:t>
            </a:r>
            <a:endParaRPr lang="vi-VN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743811"/>
              </p:ext>
            </p:extLst>
          </p:nvPr>
        </p:nvGraphicFramePr>
        <p:xfrm>
          <a:off x="4686572" y="2173161"/>
          <a:ext cx="760041" cy="43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1" name="Equation" r:id="rId7" imgW="317160" imgH="228600" progId="Equation.DSMT4">
                  <p:embed/>
                </p:oleObj>
              </mc:Choice>
              <mc:Fallback>
                <p:oleObj name="Equation" r:id="rId7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6572" y="2173161"/>
                        <a:ext cx="760041" cy="432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061293"/>
              </p:ext>
            </p:extLst>
          </p:nvPr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2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6"/>
          <p:cNvSpPr txBox="1">
            <a:spLocks noChangeArrowheads="1"/>
          </p:cNvSpPr>
          <p:nvPr/>
        </p:nvSpPr>
        <p:spPr bwMode="auto">
          <a:xfrm>
            <a:off x="268881" y="2566470"/>
            <a:ext cx="763190" cy="5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76707" y="2884540"/>
            <a:ext cx="3986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  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41,59265…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117412"/>
              </p:ext>
            </p:extLst>
          </p:nvPr>
        </p:nvGraphicFramePr>
        <p:xfrm>
          <a:off x="2295337" y="2977875"/>
          <a:ext cx="3460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3"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95337" y="2977875"/>
                        <a:ext cx="346037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066592" y="2884540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trăm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32988" y="284092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35900" y="3364141"/>
            <a:ext cx="3887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41,421356…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448809"/>
              </p:ext>
            </p:extLst>
          </p:nvPr>
        </p:nvGraphicFramePr>
        <p:xfrm>
          <a:off x="1032071" y="3334143"/>
          <a:ext cx="1464693" cy="56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4" name="Equation" r:id="rId13" imgW="558720" imgH="215640" progId="Equation.DSMT4">
                  <p:embed/>
                </p:oleObj>
              </mc:Choice>
              <mc:Fallback>
                <p:oleObj name="Equation" r:id="rId13" imgW="558720" imgH="215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2071" y="3334143"/>
                        <a:ext cx="1464693" cy="565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5098436" y="3381000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trăm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73182" y="3354144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76707" y="4045195"/>
            <a:ext cx="3858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2,23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06797... </a:t>
            </a:r>
            <a:endParaRPr lang="vi-VN" sz="2800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865857"/>
              </p:ext>
            </p:extLst>
          </p:nvPr>
        </p:nvGraphicFramePr>
        <p:xfrm>
          <a:off x="1620174" y="4062529"/>
          <a:ext cx="888160" cy="505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5" name="Equation" r:id="rId14" imgW="317160" imgH="228600" progId="Equation.DSMT4">
                  <p:embed/>
                </p:oleObj>
              </mc:Choice>
              <mc:Fallback>
                <p:oleObj name="Equation" r:id="rId14" imgW="31716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0174" y="4062529"/>
                        <a:ext cx="888160" cy="505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4920150" y="4067980"/>
            <a:ext cx="4947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nghìn 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867338" y="4045194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-2,236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91886" y="4682630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6,(234)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=6,23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234... </a:t>
            </a:r>
            <a:endParaRPr lang="vi-VN" sz="2800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87650" y="4661698"/>
            <a:ext cx="4947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nghìn 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891253" y="4661698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6,234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1" grpId="0"/>
      <p:bldP spid="14" grpId="0"/>
      <p:bldP spid="15" grpId="0"/>
      <p:bldP spid="23" grpId="0"/>
      <p:bldP spid="24" grpId="0"/>
      <p:bldP spid="27" grpId="0"/>
      <p:bldP spid="28" grpId="0"/>
      <p:bldP spid="32" grpId="0"/>
      <p:bldP spid="34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380216" y="376240"/>
            <a:ext cx="6074810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một cái bánh xe có bán kính 65cm và làm tròn đến kết quả hàng đơn vị.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6"/>
          <p:cNvSpPr txBox="1">
            <a:spLocks noChangeArrowheads="1"/>
          </p:cNvSpPr>
          <p:nvPr/>
        </p:nvSpPr>
        <p:spPr bwMode="auto">
          <a:xfrm>
            <a:off x="770658" y="1473201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xe trên thực tế hình gì?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078" y="-8256"/>
            <a:ext cx="3049341" cy="2543493"/>
          </a:xfrm>
          <a:prstGeom prst="rect">
            <a:avLst/>
          </a:prstGeom>
        </p:spPr>
      </p:pic>
      <p:sp>
        <p:nvSpPr>
          <p:cNvPr id="37" name="Title 6"/>
          <p:cNvSpPr txBox="1">
            <a:spLocks noChangeArrowheads="1"/>
          </p:cNvSpPr>
          <p:nvPr/>
        </p:nvSpPr>
        <p:spPr bwMode="auto">
          <a:xfrm>
            <a:off x="777676" y="1861915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tính diện tích hình tròn ta dung công thức nào?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itle 6"/>
          <p:cNvSpPr txBox="1">
            <a:spLocks noChangeArrowheads="1"/>
          </p:cNvSpPr>
          <p:nvPr/>
        </p:nvSpPr>
        <p:spPr bwMode="auto">
          <a:xfrm>
            <a:off x="3346450" y="1084487"/>
            <a:ext cx="1014033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731" y="2295629"/>
            <a:ext cx="625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 vi bánh xe có bán kính là 65 cm là:</a:t>
            </a:r>
            <a:endParaRPr lang="vi-VN" sz="2800" b="1" dirty="0">
              <a:solidFill>
                <a:schemeClr val="tx2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5817" y="2986334"/>
            <a:ext cx="5361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=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2.r.π=2.65.π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=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408,407045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(cm)</a:t>
            </a:r>
            <a:endParaRPr lang="vi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9498" y="3677039"/>
            <a:ext cx="6612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408,407045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408(cm)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243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1" grpId="0"/>
      <p:bldP spid="11" grpId="1"/>
      <p:bldP spid="37" grpId="0"/>
      <p:bldP spid="37" grpId="1"/>
      <p:bldP spid="37" grpId="2"/>
      <p:bldP spid="38" grpId="0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45,67358 là tròn đến hàng phần trăm là: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746890" y="2479640"/>
            <a:ext cx="2266428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i="0" kern="1200" baseline="0" dirty="0" smtClean="0"/>
              <a:t>A. 45</a:t>
            </a:r>
            <a:endParaRPr lang="vi-VN" sz="3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2624705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i="0" kern="1200" baseline="0" dirty="0" smtClean="0"/>
              <a:t>B. 45,67</a:t>
            </a:r>
            <a:endParaRPr lang="vi-VN" sz="3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6184739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i="0" kern="1200" baseline="0" dirty="0" smtClean="0"/>
              <a:t>C. 45,68</a:t>
            </a:r>
            <a:endParaRPr lang="vi-VN" sz="3200" kern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8025" y="3505319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0077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0050" y="3563438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125,926 là tròn đến hàng Chục</a:t>
            </a:r>
            <a:r>
              <a:rPr kumimoji="0" lang="vi-V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593179" y="2479640"/>
            <a:ext cx="2420139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A. 125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2624705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B. 130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84739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C. 125,93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8025" y="3505319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0077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0050" y="3563438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05804" y="3352681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Về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nhà xem lại phần 1 làm tròn số.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hiểu nội dung phần quy tắc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Làm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bài tập 1, 2 SGK Trang 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nội dung tiết 2 phần 2: 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căn cứ vào độ chính xác cho trước.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713" y="681516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99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h_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4053" y="-1007877"/>
            <a:ext cx="4876800" cy="351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7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3733483"/>
            <a:ext cx="3048000" cy="3040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8" descr="th_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294" y="2613503"/>
            <a:ext cx="4572000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Text Box 5"/>
          <p:cNvSpPr txBox="1"/>
          <p:nvPr/>
        </p:nvSpPr>
        <p:spPr>
          <a:xfrm>
            <a:off x="4722495" y="147320"/>
            <a:ext cx="1826895" cy="5835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1516859" y="834390"/>
            <a:ext cx="953987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VÀ ƯỚC LƯỢNG KẾT QUẢ</a:t>
            </a:r>
            <a:endParaRPr lang="en-US" altLang="zh-CN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05276" y="2553241"/>
            <a:ext cx="10904097" cy="2659341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lvl="0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05522" y="1795965"/>
            <a:ext cx="319722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MỤC</a:t>
            </a:r>
            <a:r>
              <a:rPr kumimoji="0" lang="en-US" altLang="zh-CN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TIÊU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05276" y="5255800"/>
            <a:ext cx="10751458" cy="165891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Tư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 và 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luận toán học. 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hoá toán học. giao 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toán học.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oán học v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cuộc 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951215" y="1444706"/>
            <a:ext cx="2828327" cy="49821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3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 bldLvl="0" animBg="1"/>
      <p:bldP spid="5" grpId="1" animBg="1"/>
      <p:bldP spid="19" grpId="0" bldLvl="0" animBg="1"/>
      <p:bldP spid="19" grpId="1" animBg="1"/>
      <p:bldP spid="18" grpId="0" bldLvl="0" animBg="1"/>
      <p:bldP spid="18" grpId="1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h_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9965" y="-761365"/>
            <a:ext cx="4876800" cy="351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7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3733483"/>
            <a:ext cx="3048000" cy="3040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8" descr="th_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294" y="2613503"/>
            <a:ext cx="4572000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Text Box 5"/>
          <p:cNvSpPr txBox="1"/>
          <p:nvPr/>
        </p:nvSpPr>
        <p:spPr>
          <a:xfrm>
            <a:off x="4722495" y="147320"/>
            <a:ext cx="1826895" cy="5835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1516859" y="834390"/>
            <a:ext cx="953987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VÀ ƯỚC LƯỢNG KẾT QUẢ</a:t>
            </a:r>
            <a:endParaRPr lang="en-US" altLang="zh-CN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204085" y="1976716"/>
            <a:ext cx="319722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A. KHỞI ĐỘNG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2967355" y="2894965"/>
            <a:ext cx="554418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HÌNH THÀNH KIẾN THỨC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886835" y="3963670"/>
            <a:ext cx="3204210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LUYỆN TẬP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646295" y="5031740"/>
            <a:ext cx="3265170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D. VẬN DỤNG</a:t>
            </a:r>
          </a:p>
        </p:txBody>
      </p:sp>
    </p:spTree>
    <p:extLst>
      <p:ext uri="{BB962C8B-B14F-4D97-AF65-F5344CB8AC3E}">
        <p14:creationId xmlns:p14="http://schemas.microsoft.com/office/powerpoint/2010/main" val="168312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9" grpId="0" bldLvl="0" animBg="1"/>
      <p:bldP spid="19" grpId="1" animBg="1"/>
      <p:bldP spid="5" grpId="0" bldLvl="0" animBg="1"/>
      <p:bldP spid="5" grpId="1" animBg="1"/>
      <p:bldP spid="18" grpId="0" bldLvl="0" animBg="1"/>
      <p:bldP spid="18" grpId="1" animBg="1"/>
      <p:bldP spid="6" grpId="0" bldLvl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Alternate Process 18"/>
          <p:cNvSpPr/>
          <p:nvPr/>
        </p:nvSpPr>
        <p:spPr>
          <a:xfrm>
            <a:off x="4629785" y="73025"/>
            <a:ext cx="355282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KHỞI ĐỘNG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5487670" y="2741930"/>
            <a:ext cx="1365250" cy="5829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04" name="Text Box 103"/>
          <p:cNvSpPr txBox="1"/>
          <p:nvPr/>
        </p:nvSpPr>
        <p:spPr>
          <a:xfrm>
            <a:off x="982627" y="1093470"/>
            <a:ext cx="10950293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1995,784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1740217" y="3429000"/>
            <a:ext cx="8860155" cy="1117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4100" y="3429000"/>
            <a:ext cx="7627140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1995,</a:t>
            </a:r>
            <a:r>
              <a:rPr lang="en-US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1995,8</a:t>
            </a:r>
            <a:endParaRPr lang="vi-VN" sz="1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1995,7</a:t>
            </a:r>
            <a:r>
              <a:rPr lang="en-US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1995,78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  <p:bldP spid="3" grpId="0" bldLvl="0" animBg="1"/>
      <p:bldP spid="3" grpId="1" animBg="1"/>
      <p:bldP spid="104" grpId="0"/>
      <p:bldP spid="104" grpId="1"/>
      <p:bldP spid="11" grpId="1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Alternate Process 18"/>
          <p:cNvSpPr/>
          <p:nvPr/>
        </p:nvSpPr>
        <p:spPr>
          <a:xfrm>
            <a:off x="4629785" y="73025"/>
            <a:ext cx="355282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KHỞI ĐỘNG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4493301" y="2165928"/>
            <a:ext cx="1365250" cy="5829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103"/>
          <p:cNvSpPr txBox="1"/>
          <p:nvPr/>
        </p:nvSpPr>
        <p:spPr>
          <a:xfrm>
            <a:off x="982627" y="1455719"/>
            <a:ext cx="1095029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Ước lượng kết quả phép tính sau: (-762,40) : 6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4283" y="3198168"/>
            <a:ext cx="4655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(-762,40) : 6 = -762 : 6 = -127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65571" y="4679007"/>
            <a:ext cx="4655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29989" y="4705798"/>
            <a:ext cx="101504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Từ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tìm được, hãy dự đoán số thực có giống làm tròn số thập phân không?</a:t>
            </a:r>
          </a:p>
        </p:txBody>
      </p:sp>
      <p:pic>
        <p:nvPicPr>
          <p:cNvPr id="13" name="Picture 17" descr="Cau h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4" y="4009008"/>
            <a:ext cx="873125" cy="142176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162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  <p:bldP spid="3" grpId="0" bldLvl="0" animBg="1"/>
      <p:bldP spid="3" grpId="1" animBg="1"/>
      <p:bldP spid="104" grpId="0"/>
      <p:bldP spid="104" grpId="1"/>
      <p:bldP spid="5" grpId="0"/>
      <p:bldP spid="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3" name="Shape 5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8310" y="986790"/>
            <a:ext cx="628015" cy="676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826000" y="319849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1745817" y="48895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 eaLnBrk="1" hangingPunct="1"/>
            <a:r>
              <a:rPr lang="vi-VN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051050" y="910590"/>
            <a:ext cx="586549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 HÌNH THÀNH KIẾN THỨC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135380" y="986790"/>
            <a:ext cx="6806565" cy="31085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</a:rPr>
              <a:t>Hãy viết các số sau dưới dạng số thập phân rồi làm theo yêu cầu: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</a:rPr>
              <a:t>a) Làm tròn 3,1415 và số   đến hàng phần mười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</a:rPr>
              <a:t>b) Làm tròn </a:t>
            </a:r>
            <a:r>
              <a:rPr lang="vi-VN" sz="2800" dirty="0" smtClean="0">
                <a:latin typeface="Times New Roman" panose="02020603050405020304" pitchFamily="18" charset="0"/>
              </a:rPr>
              <a:t>số        </a:t>
            </a:r>
            <a:r>
              <a:rPr lang="vi-VN" sz="2800" dirty="0">
                <a:latin typeface="Times New Roman" panose="02020603050405020304" pitchFamily="18" charset="0"/>
              </a:rPr>
              <a:t>đến hàng phần </a:t>
            </a:r>
            <a:r>
              <a:rPr lang="vi-VN" sz="2800" dirty="0" smtClean="0">
                <a:latin typeface="Times New Roman" panose="02020603050405020304" pitchFamily="18" charset="0"/>
              </a:rPr>
              <a:t>trăm</a:t>
            </a:r>
          </a:p>
          <a:p>
            <a:pPr algn="just"/>
            <a:endParaRPr lang="vi-VN" sz="2800" dirty="0">
              <a:latin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</a:rPr>
              <a:t>c) Làm tròn </a:t>
            </a:r>
            <a:r>
              <a:rPr lang="vi-VN" sz="2800" dirty="0" smtClean="0">
                <a:latin typeface="Times New Roman" panose="02020603050405020304" pitchFamily="18" charset="0"/>
              </a:rPr>
              <a:t>     </a:t>
            </a:r>
            <a:r>
              <a:rPr lang="vi-VN" sz="2800" dirty="0">
                <a:latin typeface="Times New Roman" panose="02020603050405020304" pitchFamily="18" charset="0"/>
              </a:rPr>
              <a:t>đến hàng phần nghìn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3310922" y="4171533"/>
            <a:ext cx="1365250" cy="5829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643409"/>
              </p:ext>
            </p:extLst>
          </p:nvPr>
        </p:nvGraphicFramePr>
        <p:xfrm>
          <a:off x="5180172" y="1954088"/>
          <a:ext cx="604083" cy="426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"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0172" y="1954088"/>
                        <a:ext cx="604083" cy="426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291529"/>
              </p:ext>
            </p:extLst>
          </p:nvPr>
        </p:nvGraphicFramePr>
        <p:xfrm>
          <a:off x="3348516" y="2471826"/>
          <a:ext cx="686871" cy="853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3" name="Equation" r:id="rId6" imgW="314202" imgH="391223" progId="Equation.DSMT4">
                  <p:embed/>
                </p:oleObj>
              </mc:Choice>
              <mc:Fallback>
                <p:oleObj name="Equation" r:id="rId6" imgW="314202" imgH="39122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8516" y="2471826"/>
                        <a:ext cx="686871" cy="853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68171"/>
              </p:ext>
            </p:extLst>
          </p:nvPr>
        </p:nvGraphicFramePr>
        <p:xfrm>
          <a:off x="2924178" y="3581638"/>
          <a:ext cx="500657" cy="460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" name="Equation" r:id="rId8" imgW="237901" imgH="219590" progId="Equation.DSMT4">
                  <p:embed/>
                </p:oleObj>
              </mc:Choice>
              <mc:Fallback>
                <p:oleObj name="Equation" r:id="rId8" imgW="237901" imgH="21959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24178" y="3581638"/>
                        <a:ext cx="500657" cy="460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7462" y="1218247"/>
            <a:ext cx="2694666" cy="157900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35789" y="4754463"/>
            <a:ext cx="7736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3,1415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phần mười là 3,1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     làm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tròn đến hàng phần mười là 3,14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088209"/>
              </p:ext>
            </p:extLst>
          </p:nvPr>
        </p:nvGraphicFramePr>
        <p:xfrm>
          <a:off x="1822136" y="5260656"/>
          <a:ext cx="604083" cy="426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5"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2136" y="5260656"/>
                        <a:ext cx="604083" cy="426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076325" y="5805902"/>
            <a:ext cx="10185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đã biết cách làm tròn số thập phân hữu hạn. Cách làm tròn số thập phân vô hạn cũng tương tự như vậy.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7374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9" grpId="0" bldLvl="0" animBg="1"/>
      <p:bldP spid="19" grpId="1" animBg="1"/>
      <p:bldP spid="19" grpId="2" bldLvl="0" animBg="1"/>
      <p:bldP spid="100" grpId="1"/>
      <p:bldP spid="100" grpId="2"/>
      <p:bldP spid="4" grpId="0" animBg="1"/>
      <p:bldP spid="4" grpId="1" animBg="1"/>
      <p:bldP spid="16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113963" y="207963"/>
            <a:ext cx="1966912" cy="1424376"/>
            <a:chOff x="2513863" y="44721"/>
            <a:chExt cx="1967261" cy="1232149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/>
            <p:cNvSpPr txBox="1"/>
            <p:nvPr/>
          </p:nvSpPr>
          <p:spPr>
            <a:xfrm>
              <a:off x="2550381" y="81240"/>
              <a:ext cx="1894224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258425" y="1597025"/>
            <a:ext cx="1785938" cy="1424376"/>
            <a:chOff x="2907315" y="1527749"/>
            <a:chExt cx="1605616" cy="1003510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Rounded Corners 4"/>
            <p:cNvSpPr txBox="1"/>
            <p:nvPr/>
          </p:nvSpPr>
          <p:spPr>
            <a:xfrm>
              <a:off x="2937287" y="1557493"/>
              <a:ext cx="1545672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79525" y="487363"/>
            <a:ext cx="77165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 tắc làm tròn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E9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làm tròn các STP đến hàng nào thì hàng đó gọi là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 quy tròn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 tròn STP đến hàng quy tròn nào đó, ta thực hiện các bước sau: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 dưới STP của hàng quy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 sang chữ số ngay bên phải: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Nếu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số đó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thì tăng chữ số gạch dưới lên 1 đơn vị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Nếu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số đó &lt; 5 thì giữ nguyên chữ số gạch dưới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Thay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 cả các chữ số bên phải bằng số 0 hoặc bỏ đi nếu chúng ở phần thập phân.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741972"/>
              </p:ext>
            </p:extLst>
          </p:nvPr>
        </p:nvGraphicFramePr>
        <p:xfrm>
          <a:off x="3490913" y="3455988"/>
          <a:ext cx="481012" cy="39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Equation" r:id="rId3" imgW="266469" imgH="190335" progId="Equation.DSMT4">
                  <p:embed/>
                </p:oleObj>
              </mc:Choice>
              <mc:Fallback>
                <p:oleObj name="Equation" r:id="rId3" imgW="266469" imgH="190335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3455988"/>
                        <a:ext cx="481012" cy="396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210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2022475" y="4763"/>
            <a:ext cx="7572375" cy="914400"/>
          </a:xfrm>
        </p:spPr>
        <p:txBody>
          <a:bodyPr/>
          <a:lstStyle/>
          <a:p>
            <a:pPr eaLnBrk="1" hangingPunct="1"/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</p:nvPr>
        </p:nvGraphicFramePr>
        <p:xfrm>
          <a:off x="1440873" y="918865"/>
          <a:ext cx="10404764" cy="412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3263" y="2016125"/>
            <a:ext cx="18843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50088" y="3532188"/>
          <a:ext cx="5207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Equation" r:id="rId8" imgW="521398" imgH="372053" progId="Equation.DSMT4">
                  <p:embed/>
                </p:oleObj>
              </mc:Choice>
              <mc:Fallback>
                <p:oleObj name="Equation" r:id="rId8" imgW="521398" imgH="372053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3532188"/>
                        <a:ext cx="5207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11750" y="1208088"/>
            <a:ext cx="18843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5163" y="395288"/>
            <a:ext cx="18843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grpSp>
        <p:nvGrpSpPr>
          <p:cNvPr id="22536" name="Group 9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37" name="Group 12"/>
          <p:cNvGrpSpPr>
            <a:grpSpLocks/>
          </p:cNvGrpSpPr>
          <p:nvPr/>
        </p:nvGrpSpPr>
        <p:grpSpPr bwMode="auto">
          <a:xfrm>
            <a:off x="150813" y="1546225"/>
            <a:ext cx="1785937" cy="1231900"/>
            <a:chOff x="2907315" y="1527749"/>
            <a:chExt cx="1605616" cy="1003510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Rounded Corners 4"/>
            <p:cNvSpPr txBox="1"/>
            <p:nvPr/>
          </p:nvSpPr>
          <p:spPr>
            <a:xfrm>
              <a:off x="2937286" y="1557493"/>
              <a:ext cx="1545674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3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34394" y="312627"/>
            <a:ext cx="8142287" cy="12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150813" y="1546225"/>
            <a:ext cx="1785937" cy="1231900"/>
            <a:chOff x="2907315" y="1527749"/>
            <a:chExt cx="1605616" cy="1003510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4"/>
            <p:cNvSpPr txBox="1"/>
            <p:nvPr/>
          </p:nvSpPr>
          <p:spPr>
            <a:xfrm>
              <a:off x="2937286" y="1557493"/>
              <a:ext cx="1545674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Ví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4581" name="Graphic 12" descr="Group brainstor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92075"/>
            <a:ext cx="20129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14" descr="Step Up Process diagram showing 5 steps ascending" title="SmartArt"/>
          <p:cNvGraphicFramePr>
            <a:graphicFrameLocks/>
          </p:cNvGraphicFramePr>
          <p:nvPr/>
        </p:nvGraphicFramePr>
        <p:xfrm>
          <a:off x="1619331" y="2665901"/>
          <a:ext cx="10404764" cy="412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14613" y="4627563"/>
            <a:ext cx="18843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45,123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3100" y="3776663"/>
            <a:ext cx="2479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6,(6)= 6,6666...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E9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24925" y="3041650"/>
            <a:ext cx="18843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-1,4142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56052" y="3657957"/>
            <a:ext cx="1368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/>
            <a:r>
              <a:rPr lang="en-US" altLang="vi-VN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45,1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vi-V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83927"/>
              </p:ext>
            </p:extLst>
          </p:nvPr>
        </p:nvGraphicFramePr>
        <p:xfrm>
          <a:off x="3119558" y="3738562"/>
          <a:ext cx="1333379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9" name="Equation" r:id="rId9" imgW="571320" imgH="215640" progId="Equation.DSMT4">
                  <p:embed/>
                </p:oleObj>
              </mc:Choice>
              <mc:Fallback>
                <p:oleObj name="Equation" r:id="rId9" imgW="571320" imgH="2156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558" y="3738562"/>
                        <a:ext cx="1333379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020767"/>
              </p:ext>
            </p:extLst>
          </p:nvPr>
        </p:nvGraphicFramePr>
        <p:xfrm>
          <a:off x="6538913" y="2967551"/>
          <a:ext cx="1276350" cy="54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" name="Equation" r:id="rId11" imgW="507960" imgH="215640" progId="Equation.DSMT4">
                  <p:embed/>
                </p:oleObj>
              </mc:Choice>
              <mc:Fallback>
                <p:oleObj name="Equation" r:id="rId11" imgW="507960" imgH="2156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913" y="2967551"/>
                        <a:ext cx="1276350" cy="54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455025" y="2117725"/>
            <a:ext cx="150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1,4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42</a:t>
            </a:r>
            <a:endParaRPr kumimoji="0" lang="en-US" altLang="vi-V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09052"/>
              </p:ext>
            </p:extLst>
          </p:nvPr>
        </p:nvGraphicFramePr>
        <p:xfrm>
          <a:off x="9853648" y="2138363"/>
          <a:ext cx="1355725" cy="511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" name="Equation" r:id="rId13" imgW="571320" imgH="215640" progId="Equation.DSMT4">
                  <p:embed/>
                </p:oleObj>
              </mc:Choice>
              <mc:Fallback>
                <p:oleObj name="Equation" r:id="rId13" imgW="571320" imgH="2156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3648" y="2138363"/>
                        <a:ext cx="1355725" cy="511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09392"/>
              </p:ext>
            </p:extLst>
          </p:nvPr>
        </p:nvGraphicFramePr>
        <p:xfrm>
          <a:off x="5991582" y="2733675"/>
          <a:ext cx="3333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582" y="2733675"/>
                        <a:ext cx="333375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623163" y="2677518"/>
            <a:ext cx="6254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180221"/>
              </p:ext>
            </p:extLst>
          </p:nvPr>
        </p:nvGraphicFramePr>
        <p:xfrm>
          <a:off x="9351206" y="1962150"/>
          <a:ext cx="33178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" name="Equation" r:id="rId17" imgW="253800" imgH="190440" progId="Equation.DSMT4">
                  <p:embed/>
                </p:oleObj>
              </mc:Choice>
              <mc:Fallback>
                <p:oleObj name="Equation" r:id="rId17" imgW="253800" imgH="19044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1206" y="1962150"/>
                        <a:ext cx="331787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245446"/>
              </p:ext>
            </p:extLst>
          </p:nvPr>
        </p:nvGraphicFramePr>
        <p:xfrm>
          <a:off x="2938822" y="3485038"/>
          <a:ext cx="3333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" name="Equation" r:id="rId19" imgW="253800" imgH="190440" progId="Equation.DSMT4">
                  <p:embed/>
                </p:oleObj>
              </mc:Choice>
              <mc:Fallback>
                <p:oleObj name="Equation" r:id="rId19" imgW="253800" imgH="19044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822" y="3485038"/>
                        <a:ext cx="333375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30020" y="2912244"/>
            <a:ext cx="150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/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6,6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66</a:t>
            </a:r>
            <a:endParaRPr kumimoji="0" lang="en-US" altLang="vi-V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61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6" grpId="0"/>
      <p:bldP spid="30" grpId="0"/>
      <p:bldP spid="31" grpId="0"/>
      <p:bldP spid="33" grpId="0"/>
      <p:bldP spid="37" grpId="0"/>
    </p:bldLst>
  </p:timing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61883.potx" id="{18737D51-7733-4200-B5C9-BF22CA2CE631}" vid="{40CEFE45-12FF-4454-86EB-59F04C858872}"/>
    </a:ext>
  </a:extLst>
</a:theme>
</file>

<file path=ppt/theme/theme4.xml><?xml version="1.0" encoding="utf-8"?>
<a:theme xmlns:a="http://schemas.openxmlformats.org/drawingml/2006/main" name="1_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61883.potx" id="{18737D51-7733-4200-B5C9-BF22CA2CE631}" vid="{40CEFE45-12FF-4454-86EB-59F04C858872}"/>
    </a:ext>
  </a:extLst>
</a:theme>
</file>

<file path=ppt/theme/theme5.xml><?xml version="1.0" encoding="utf-8"?>
<a:theme xmlns:a="http://schemas.openxmlformats.org/drawingml/2006/main" name="2_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61883.potx" id="{18737D51-7733-4200-B5C9-BF22CA2CE631}" vid="{40CEFE45-12FF-4454-86EB-59F04C858872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0</TotalTime>
  <Words>992</Words>
  <Application>Microsoft Office PowerPoint</Application>
  <PresentationFormat>Custom</PresentationFormat>
  <Paragraphs>141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Communications and Dialogues</vt:lpstr>
      <vt:lpstr>1_Communications and Dialogues</vt:lpstr>
      <vt:lpstr>Children Playing 16x9</vt:lpstr>
      <vt:lpstr>1_Children Playing 16x9</vt:lpstr>
      <vt:lpstr>2_Children Playing 16x9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bước để làm tròn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2022-08-28T04:15:18Z</dcterms:created>
  <dcterms:modified xsi:type="dcterms:W3CDTF">2022-12-02T14:10:24Z</dcterms:modified>
</cp:coreProperties>
</file>